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4"/>
  </p:notesMasterIdLst>
  <p:sldIdLst>
    <p:sldId id="2208" r:id="rId5"/>
    <p:sldId id="4153" r:id="rId6"/>
    <p:sldId id="4134" r:id="rId7"/>
    <p:sldId id="3449" r:id="rId8"/>
    <p:sldId id="2572" r:id="rId9"/>
    <p:sldId id="4158" r:id="rId10"/>
    <p:sldId id="4160" r:id="rId11"/>
    <p:sldId id="4139" r:id="rId12"/>
    <p:sldId id="4140" r:id="rId13"/>
    <p:sldId id="4143" r:id="rId14"/>
    <p:sldId id="4144" r:id="rId15"/>
    <p:sldId id="4145" r:id="rId16"/>
    <p:sldId id="4152" r:id="rId17"/>
    <p:sldId id="4141" r:id="rId18"/>
    <p:sldId id="4161" r:id="rId19"/>
    <p:sldId id="4147" r:id="rId20"/>
    <p:sldId id="4148" r:id="rId21"/>
    <p:sldId id="4135" r:id="rId22"/>
    <p:sldId id="4150" r:id="rId23"/>
  </p:sldIdLst>
  <p:sldSz cx="12192000" cy="6858000"/>
  <p:notesSz cx="6954838" cy="92408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9006" autoAdjust="0"/>
  </p:normalViewPr>
  <p:slideViewPr>
    <p:cSldViewPr snapToGrid="0">
      <p:cViewPr varScale="1">
        <p:scale>
          <a:sx n="102" d="100"/>
          <a:sy n="102" d="100"/>
        </p:scale>
        <p:origin x="10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647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/>
            </a:lvl1pPr>
          </a:lstStyle>
          <a:p>
            <a:fld id="{4E23B99B-F1F9-40E4-9937-C23E051484EC}" type="datetimeFigureOut">
              <a:rPr lang="sr-Cyrl-RS" smtClean="0"/>
              <a:t>08.12.2023.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5700"/>
            <a:ext cx="55419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47153"/>
            <a:ext cx="5563870" cy="3638580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7193"/>
            <a:ext cx="3013763" cy="463646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/>
            </a:lvl1pPr>
          </a:lstStyle>
          <a:p>
            <a:fld id="{F41D893C-5F2C-4D8A-9531-9BBDA80E81C0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94479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E22D3-1A8F-9A45-AED8-9AC91E1FFB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56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6662">
              <a:defRPr/>
            </a:pPr>
            <a:fld id="{4B4E22D3-1A8F-9A45-AED8-9AC91E1FFB3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6662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157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6662">
              <a:defRPr/>
            </a:pPr>
            <a:fld id="{4B4E22D3-1A8F-9A45-AED8-9AC91E1FFB3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6662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0995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587F-1549-40F8-9C5B-17155032DD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05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93487-F3CC-48F8-82C6-27D801FD6E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26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E2FE-6B7C-47D6-8580-24D9C243B0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8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FC707-3E60-46E6-8AAD-03B320819B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5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CA321-D7F0-4DE4-9E43-D84D21D885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27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1738-6FAD-4A4C-A7B3-E942F8DBEC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2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FDC-66C0-48CA-A17C-9DA31231CE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6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305D-6601-428B-89D0-2F3E7C0574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4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D198-A194-4664-B04B-D97A2D32FF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89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A47A8-2DC3-4678-810C-BCE8B93613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5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62DE-B790-4413-ACE3-3E11E9A375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22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8AF3-D527-4BDF-AF5F-EC910A2880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D4435-F802-49D3-B88C-AB11E71448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439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E8331-E858-4B15-A323-99B9AB079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82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37C2-5886-43A0-A2E9-0DDF7ACA12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38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90B5-96B7-4153-B2D0-54A22A6A57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80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4BE6-7AEE-4D28-B32B-8F77A8BFE8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9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D5A73-D2CD-4C6F-9E4F-EC874000D5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08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F220-78F6-4313-8D91-A951326D0C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955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3807-3A59-4F4E-811B-03F5DD922B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06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6494-4270-421B-91AC-51A7966E9F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97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56D9-217A-4B55-B50A-0829A1136E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596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0DDE-36CF-4B77-A4D3-18F20A16A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7D7D0-26BF-4136-A589-7E3ADF22E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EC6E5-6202-4A64-A5C0-14A8C91E7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75AAD-3B8E-4845-A8DC-955B6DE3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9E5B3-70CD-4953-ACE5-FA5E4EFC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16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BA527-0DCC-44EE-9726-4607300E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F8F36-BD1D-407B-8D13-E2D168AA0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13EFA-A331-41AF-8FAA-E998E8AB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7E49B-4CBA-4A72-BFA3-7A8EF890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E9DA9-C7C7-4E03-A89F-2F92A21F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37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BDCA-225F-434D-AC38-F17360797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FC56E-7B53-4F3E-B030-8B1C372B5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409F8-397E-4DA2-88A7-CFF36C19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CA406-0467-49EC-B254-DC912E95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8AA74-14BB-4C80-A187-85066360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08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21EC9-286E-46AC-8311-CD53E742E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54D56-C5BA-4845-AE3C-95859F17F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B75F4-FAEA-427C-BF8E-3B2A5E6F6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FF140-CF04-4245-B07A-0DC2E5A99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D3F4A-263D-4468-AECC-0C97836B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402A-247C-41CA-A71C-CDF6E9732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33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205B-3242-4E3C-BA03-36BA3F96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054AE-461E-48EA-969D-AD411B622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E3E60C-C783-48AF-85F9-90665BA4C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E96061-E399-4196-BEE8-D0D1BA60D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50E400-AD84-4997-ADDD-15AA7DD08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597C99-D7FF-4FA5-BCF7-2E1F61CE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DC755F-6571-4DCE-ACB0-854191AA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EB094-5AF1-47CB-9C19-310EC411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60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78DA-838E-4396-922D-319905F06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CB2CF8-0FCC-49A0-AD50-9CB3F761B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25F2A5-B9B5-4046-97A9-76520670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3929-44AE-429B-8354-BECB99B2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867B3-977C-446C-B9E0-671E7EAD1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D20A6-24AB-49CD-88C7-6FD3DEDA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32990-A964-4CAD-9C84-6B6B1906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48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C706-FC4E-46B8-8E85-1FC0246D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E4059-6590-47CE-AE45-A215FDDD6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6600A-BE1A-472A-8F58-57E31C900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8C7A7-765A-4DEA-B058-CD800970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6C220-599B-48B3-815C-3940A6C1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09961-2A0F-46AF-A03C-49D59BC5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79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A49B-6BB6-471C-9C37-DA6AB2053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8EB00B-8396-4CD7-9B3F-F2C4F7E2E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3A5C2-30EF-4972-AD9E-BFC2FF786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52CD0-F606-49EF-9711-8025DC1AC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DCD6B-FF14-4EB6-B458-3704D01B5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1C589-4EB6-49D0-91B1-CD131C92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51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9D498-3DBE-462D-8E2A-A0DC0A2D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50888-5D15-469D-8680-314BEACC1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676D7-8B97-4090-B420-C7647E4F9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5F08E-8B86-4ED2-9ACA-22F4EE30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C28CF-DA6B-41A0-85FE-FE979844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385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EFCFDB-79F7-4036-9C1F-1BEDA59790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FD862-9C3C-4B60-B8F8-653473D40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46375-0958-48A2-8E8F-4E3AB41D0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6E7AC-45A3-46C0-910F-57FB10F29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75BA-F0A1-4CAA-BB12-81D55531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81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876F3-1A05-7338-5F16-4239A46A0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333400-F384-B713-9186-8028004CE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BC76F-ED89-766B-8767-9256CAFF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CCBAF-D377-1089-256A-C605CA92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42B9A-A652-6BF2-E361-5D65E46B9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7969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D418-AB0E-1FA2-854E-E330AC59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10EF6-ED02-E6A9-9475-09C146F7D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821A4-D442-7D1D-F9F0-A73F1D90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5746A-32A9-0391-B606-72F91FE3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CBE1D-7AFE-E2E1-F6E3-FB367068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578575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B34A-A04A-A708-0011-94279EB9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10423-B4D2-BEFC-453F-7FC5A1BDA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8E90F-E8C1-B87D-B3BF-3715DBE4E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B783B-16B2-648B-AFD2-2772314C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A0DC7-DC52-B308-FD77-4656D6F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267670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B92A-F4CA-0036-D2EB-EC922957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C600-A62F-003D-F7C4-8DEE356D3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9F005-12AE-05D3-1630-75AE6E517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1352D-E8BC-8D67-3AA0-E272D71FD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4A4B7-807A-F1DC-0DB9-C6D66B7C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830A6-1E27-9183-D778-ACCF7EAA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152625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9E25-A9D5-87C2-528E-5A7684BB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A4685-CE00-E6E7-FD6E-E8E7E1613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9620A-6BB2-FA7C-0F46-E6D5EE2C0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A80E95-EB8E-FD5C-35DC-16C225218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33FE29-A1ED-9E54-3598-4CF6186CE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B600E3-3BD5-9211-BA44-71DF94BA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CBBA7-DF34-31D6-5942-BC79730A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06BFE-5729-E85B-F01A-47B42012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9946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D60E-2682-F0C6-9639-FC81A577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969B5F-8EFE-5FDC-D144-DC891D4F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562F8-C1BB-9AAE-6D62-601E299AE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F1EB86-9247-4689-0AA7-5F155C36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58664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68CF7-232B-A036-681C-8B6D37FAA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A35AA-0FDC-AF94-9EC5-B9BF0D181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380C3-8859-0E70-3E03-E51D1C39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76201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C61C-96B4-F08F-6BA7-B7C85D814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4433-9126-7FDD-2E7A-32908AB85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22F1F-589E-942B-F9B8-57813AFF0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AD7355-95A1-D953-37B4-5DA49762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957F9-9A6C-094C-1A6C-5FE780155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E734D-5336-6B65-94BA-7A276F64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946906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49EF-17DD-52E3-BF28-524C7FB2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09D0DB-BCE4-1E88-527C-B5D15EEB6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A6A60-7591-5BBC-2AFD-319715CBA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065E2-F14C-4A14-ABF6-94B6DCB8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E85F9-C3B8-385B-7BD2-400EB169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AB194-3D02-2ACB-F513-D98B507BF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057647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856E3-DE79-29B3-8412-295E13DF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6E3FB9-C6AD-4D07-7545-DBFCFD09E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116C-D3FF-5660-00A0-3336813A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A6C33-13D9-56FE-A904-0727D2C9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B9ED2-217B-CE31-EB05-D5EC7875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821979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AC746A-93E9-31C2-2D62-BC5E62075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F108E-C546-1B95-9584-683D5BEA2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8F01B-C474-8673-EC2E-3E98F211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8C2B4-F73C-17DA-142B-26D4B6D15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4B233-8FFA-70E6-623D-BAF10396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9370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4FB52-579F-4243-AE9D-4DFCC690D1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r-Latn-M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05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D43B464-824A-4E8A-A5D8-93C4B22DA0C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12/8/2023</a:t>
            </a:fld>
            <a:endParaRPr lang="sr-Latn-ME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r-Latn-ME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4F3393F-C08F-4ABF-B218-FBE61E48E66D}" type="slidenum">
              <a:rPr lang="sr-Latn-ME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r-Latn-ME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36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baseline="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6C8DAB-2F01-4449-874E-B685D488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31FFB-93BC-487D-8EBD-D9070200C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168C0-5C27-4082-B3DA-8AA7CE7F7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E977A-6E3A-473F-90F5-CB8ADEA0BEBF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2B886-1F91-4595-AE3B-AD92762A2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44B94-AEB5-4B7A-A9DE-10EB94483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6ED00-9E9C-4C12-870D-697B5224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4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CDB26B-5390-7A92-98A6-65DD9C4C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D0BDA-05F6-7AD5-25D8-8EFF49504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B0731-F3AB-9DC0-8BE1-760C8630EA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F1F1D-8505-49F6-B51A-97F64F169DAE}" type="datetimeFigureOut">
              <a:rPr lang="sr-Latn-RS" smtClean="0"/>
              <a:t>8.12.2023.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E4D-7A73-AA0B-C32D-14650759B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05BE2-E56C-CE62-F9EE-686FD09AB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216C-BA41-4BC8-8B11-C260532F871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043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41736D-DEBB-D741-881D-5A58C0EC1CE2}"/>
              </a:ext>
            </a:extLst>
          </p:cNvPr>
          <p:cNvSpPr/>
          <p:nvPr/>
        </p:nvSpPr>
        <p:spPr>
          <a:xfrm>
            <a:off x="0" y="-7233"/>
            <a:ext cx="12192000" cy="6865233"/>
          </a:xfrm>
          <a:prstGeom prst="rect">
            <a:avLst/>
          </a:prstGeom>
          <a:solidFill>
            <a:srgbClr val="E6E6E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8253DE-7DEF-B242-9782-0F32D7D5D80C}"/>
              </a:ext>
            </a:extLst>
          </p:cNvPr>
          <p:cNvSpPr/>
          <p:nvPr/>
        </p:nvSpPr>
        <p:spPr>
          <a:xfrm flipV="1">
            <a:off x="1958855" y="2180631"/>
            <a:ext cx="8842341" cy="2119552"/>
          </a:xfrm>
          <a:prstGeom prst="rect">
            <a:avLst/>
          </a:prstGeom>
          <a:solidFill>
            <a:schemeClr val="bg1"/>
          </a:solidFill>
          <a:ln/>
          <a:effectLst>
            <a:outerShdw blurRad="368300" dist="38100" dir="2640000" algn="ctr" rotWithShape="0">
              <a:srgbClr val="000000">
                <a:alpha val="28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12" name="Rectangle 11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E853A0-E67D-E64D-AEE6-7FD57AF7E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648" y="1140145"/>
            <a:ext cx="1585069" cy="563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C89DECF-1434-574C-9A98-7D37EC0B2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647" y="365125"/>
            <a:ext cx="1585069" cy="61641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91544" y="2128919"/>
            <a:ext cx="320400" cy="2119551"/>
          </a:xfrm>
          <a:prstGeom prst="rect">
            <a:avLst/>
          </a:prstGeom>
          <a:solidFill>
            <a:srgbClr val="9AA069"/>
          </a:solidFill>
          <a:ln>
            <a:solidFill>
              <a:srgbClr val="969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AAA25D-F00A-4849-A542-984971FCA112}"/>
              </a:ext>
            </a:extLst>
          </p:cNvPr>
          <p:cNvSpPr txBox="1"/>
          <p:nvPr/>
        </p:nvSpPr>
        <p:spPr>
          <a:xfrm>
            <a:off x="2423591" y="2745495"/>
            <a:ext cx="7912868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sr-Cyrl-RS" sz="3600" b="1" dirty="0">
                <a:solidFill>
                  <a:srgbClr val="868D59"/>
                </a:solidFill>
              </a:rPr>
              <a:t>ИЗМЕНЕ И ДОПУНЕ ЗАКОНА О ЕЛЕКТРОНСКОМ ФАКТУРИСАЊУ</a:t>
            </a:r>
            <a:endParaRPr lang="en-US" sz="36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10B219-0B9D-1944-925B-6BFDE09F9812}"/>
              </a:ext>
            </a:extLst>
          </p:cNvPr>
          <p:cNvSpPr/>
          <p:nvPr/>
        </p:nvSpPr>
        <p:spPr>
          <a:xfrm>
            <a:off x="2573898" y="5301208"/>
            <a:ext cx="2340864" cy="504056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highlight>
                  <a:srgbClr val="868D59"/>
                </a:highlight>
              </a:rPr>
              <a:t>8. </a:t>
            </a:r>
            <a:r>
              <a:rPr lang="sr-Cyrl-RS" dirty="0">
                <a:highlight>
                  <a:srgbClr val="868D59"/>
                </a:highlight>
              </a:rPr>
              <a:t>децембар 2</a:t>
            </a:r>
            <a:r>
              <a:rPr lang="sr-Latn-RS" dirty="0">
                <a:highlight>
                  <a:srgbClr val="868D59"/>
                </a:highlight>
              </a:rPr>
              <a:t>02</a:t>
            </a:r>
            <a:r>
              <a:rPr lang="sr-Cyrl-RS" dirty="0">
                <a:highlight>
                  <a:srgbClr val="868D59"/>
                </a:highlight>
              </a:rPr>
              <a:t>3</a:t>
            </a:r>
            <a:r>
              <a:rPr lang="sr-Latn-RS" dirty="0">
                <a:highlight>
                  <a:srgbClr val="868D59"/>
                </a:highlight>
              </a:rPr>
              <a:t>.</a:t>
            </a:r>
            <a:endParaRPr lang="en-US" dirty="0">
              <a:highlight>
                <a:srgbClr val="868D5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99027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7902492" cy="1143000"/>
          </a:xfrm>
        </p:spPr>
        <p:txBody>
          <a:bodyPr>
            <a:noAutofit/>
          </a:bodyPr>
          <a:lstStyle/>
          <a:p>
            <a:pPr algn="l"/>
            <a:r>
              <a:rPr lang="sr-Cyrl-RS" sz="3600" dirty="0">
                <a:latin typeface="+mn-lt"/>
              </a:rPr>
              <a:t>ИЗМЕНЕ ЗАКОНА У ДЕЛУ ЕЛЕКТРОНСКОГ ЕВИДЕНТИРАЊА ПДВ-А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49925" cy="4174511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Најважније новине које доносе измене и допуне Закона односе се на:</a:t>
            </a:r>
            <a:endParaRPr lang="sr-Latn-RS" sz="2400" dirty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прецизирање и делимично промењена правила у погледу обавезе електронског евидентирања обрачуна ПДВ-а у СЕФ</a:t>
            </a:r>
            <a:r>
              <a:rPr lang="sr-Latn-RS" sz="2400" dirty="0"/>
              <a:t>-</a:t>
            </a:r>
            <a:r>
              <a:rPr lang="sr-Cyrl-RS" sz="2400" dirty="0"/>
              <a:t>у</a:t>
            </a:r>
            <a:r>
              <a:rPr lang="ru-RU" sz="2400" dirty="0"/>
              <a:t>, од којих се посебно истиче скраћење рока у којем је обвезник дужан да изврши електронско евидентирање обрачуна ПДВ-а – </a:t>
            </a:r>
            <a:r>
              <a:rPr lang="ru-RU" sz="2400" b="1" dirty="0"/>
              <a:t>с почетком примене од 1. јануара 2024. године</a:t>
            </a:r>
            <a:r>
              <a:rPr lang="ru-RU" sz="2400" dirty="0"/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увођење нове обавезе електронског евидентирања ПДВ-а обрачунатог у претходној фази промета, односно плаћеног при увозу добара у СЕФ-у, односно тзв. електронског евидентирања претходног пореза – </a:t>
            </a:r>
            <a:r>
              <a:rPr lang="ru-RU" sz="2400" b="1" dirty="0"/>
              <a:t>с почетком примене за пореске периоде који почињу после 31. августа 2024. године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sr-Latn-R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D425B-454D-4012-A3B3-9EABB3CAD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36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7902492" cy="1143000"/>
          </a:xfrm>
        </p:spPr>
        <p:txBody>
          <a:bodyPr>
            <a:noAutofit/>
          </a:bodyPr>
          <a:lstStyle/>
          <a:p>
            <a:pPr algn="l"/>
            <a:r>
              <a:rPr lang="sr-Cyrl-RS" sz="3600" dirty="0">
                <a:latin typeface="+mn-lt"/>
              </a:rPr>
              <a:t>ИЗМЕНЕ ЗАКОНА У ДЕЛУ ЕЛЕКТРОНСКОГ ЕВИДЕНТИРАЊА ПДВ-А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02300" cy="41745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Суштина је да се овим изменама Закона </a:t>
            </a:r>
            <a:r>
              <a:rPr lang="ru-RU" sz="2400" b="1" dirty="0"/>
              <a:t>проширује обухват електронског евидентирања</a:t>
            </a:r>
            <a:r>
              <a:rPr lang="ru-RU" sz="2400" dirty="0"/>
              <a:t> и на претходни порез, поред важећег обавезног евидентирања обрачуна ПДВ-а.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С тим у вези, у члану 2. став 1. Закона додата је нова тачка </a:t>
            </a:r>
            <a:r>
              <a:rPr lang="ru-RU" sz="2400" b="1" dirty="0"/>
              <a:t>5а)</a:t>
            </a:r>
            <a:r>
              <a:rPr lang="ru-RU" sz="2400" dirty="0"/>
              <a:t> у којој је прописано да је </a:t>
            </a:r>
            <a:r>
              <a:rPr lang="ru-RU" sz="2400" b="1" dirty="0"/>
              <a:t>електронско евидентирање ПДВ-а </a:t>
            </a:r>
            <a:r>
              <a:rPr lang="ru-RU" sz="2400" dirty="0"/>
              <a:t>приказ података о: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обрачуну ПДВ-а,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претходном порезу и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/>
              <a:t>корекцијама обрачуна ПДВ-а и претходног пореза, у смислу овог закона.</a:t>
            </a:r>
          </a:p>
          <a:p>
            <a:pPr marL="0" indent="0">
              <a:buNone/>
            </a:pPr>
            <a:endParaRPr lang="sr-Latn-R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D425B-454D-4012-A3B3-9EABB3CAD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12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7974500" cy="1143000"/>
          </a:xfrm>
        </p:spPr>
        <p:txBody>
          <a:bodyPr>
            <a:noAutofit/>
          </a:bodyPr>
          <a:lstStyle/>
          <a:p>
            <a:pPr algn="l"/>
            <a:r>
              <a:rPr lang="sr-Cyrl-RS" dirty="0"/>
              <a:t>ПРЕЛИМИНАРНА ПОРЕСКА ПРИЈАВА ЗА ПОРЕЗ НА ДОДАТУ ВРЕДНОСТ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724512" cy="4246519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sr-Cyrl-RS" sz="2600" dirty="0"/>
              <a:t>У плану је развијање система који ће подразумевати аутоматско електронско креирање </a:t>
            </a:r>
            <a:r>
              <a:rPr lang="sr-Cyrl-RS" sz="2600" b="1" dirty="0"/>
              <a:t>прелиминарне пореске пријаве</a:t>
            </a:r>
            <a:r>
              <a:rPr lang="sr-Cyrl-RS" sz="2600" dirty="0"/>
              <a:t> за ПДВ. 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endParaRPr lang="sr-Cyrl-RS" sz="2600" dirty="0"/>
          </a:p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sr-Cyrl-RS" sz="2600" dirty="0"/>
              <a:t>Обвезник ће вршити корекцију и/или допуну података из прелиминарне пореске пријаве, након чега ће креирати </a:t>
            </a:r>
            <a:r>
              <a:rPr lang="sr-Cyrl-RS" sz="2600" b="1" dirty="0"/>
              <a:t>финалну пореску пријаву</a:t>
            </a:r>
            <a:r>
              <a:rPr lang="sr-Cyrl-RS" sz="2600" dirty="0"/>
              <a:t>. 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None/>
            </a:pPr>
            <a:endParaRPr lang="sr-Cyrl-RS" sz="26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sr-Cyrl-RS" sz="2600" dirty="0"/>
              <a:t>Један од услова за креирање прелиминарне пореске пријаве јесте електронско евидентирање обрачунатог ПДВ-а и претходног пореза. </a:t>
            </a:r>
            <a:endParaRPr lang="sr-Latn-RS" sz="2600" dirty="0"/>
          </a:p>
          <a:p>
            <a:pPr marL="0" lvl="0" indent="0">
              <a:buNone/>
            </a:pPr>
            <a:endParaRPr lang="sr-Cyrl-RS" sz="3000" dirty="0"/>
          </a:p>
          <a:p>
            <a:pPr marL="0" lvl="0" indent="0">
              <a:buNone/>
            </a:pPr>
            <a:endParaRPr lang="sr-Cyrl-RS" sz="3000" dirty="0"/>
          </a:p>
          <a:p>
            <a:pPr marL="0" lvl="0" indent="0">
              <a:buNone/>
            </a:pPr>
            <a:endParaRPr lang="sr-Latn-R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D4355-40F3-4FB9-93D1-4E551CD8D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85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8118516" cy="1143000"/>
          </a:xfrm>
        </p:spPr>
        <p:txBody>
          <a:bodyPr>
            <a:noAutofit/>
          </a:bodyPr>
          <a:lstStyle/>
          <a:p>
            <a:pPr algn="l"/>
            <a:r>
              <a:rPr lang="sr-Cyrl-RS" sz="3600" dirty="0">
                <a:latin typeface="+mn-lt"/>
              </a:rPr>
              <a:t>РОКОВИ ЗА ДОНОШЕЊЕ ПОДЗАКОНСКИХ АКАТА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30875" cy="4174511"/>
          </a:xfrm>
        </p:spPr>
        <p:txBody>
          <a:bodyPr>
            <a:norm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400" dirty="0"/>
              <a:t>Подзаконски акт којим ће бити уређена нова правила </a:t>
            </a:r>
            <a:r>
              <a:rPr lang="ru-RU" sz="2400" b="1" dirty="0"/>
              <a:t>електронског евидентирања обрачуна ПДВ-а – биће донет у року од 60 дана </a:t>
            </a:r>
            <a:r>
              <a:rPr lang="ru-RU" sz="2400" dirty="0"/>
              <a:t>од дана ступања на снагу </a:t>
            </a:r>
            <a:r>
              <a:rPr lang="ru-RU" sz="2400" i="1" dirty="0"/>
              <a:t>Закона о изменама и допунама Закона о електронском фактурисању</a:t>
            </a:r>
            <a:r>
              <a:rPr lang="ru-RU" sz="2400" dirty="0"/>
              <a:t>, тј. најкасније до 4. јануара 2024. године.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ru-RU" sz="2400" dirty="0"/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400" dirty="0"/>
              <a:t>Подзаконски акт којим ће бити уређена правила о </a:t>
            </a:r>
            <a:r>
              <a:rPr lang="ru-RU" sz="2400" b="1" dirty="0"/>
              <a:t>електронском евидентирању претходног пореза и корекцији претходног пореза – биће донет у року од девет месеци</a:t>
            </a:r>
            <a:r>
              <a:rPr lang="ru-RU" sz="2400" dirty="0"/>
              <a:t> од дана ступања на снагу </a:t>
            </a:r>
            <a:r>
              <a:rPr lang="ru-RU" sz="2400" i="1" dirty="0"/>
              <a:t>Закона о изменама и допунама Закона о електронском фактурисању</a:t>
            </a:r>
            <a:r>
              <a:rPr lang="ru-RU" sz="2400" dirty="0"/>
              <a:t>, тј. најкасније до 4. августа 2024. године.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51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41736D-DEBB-D741-881D-5A58C0EC1CE2}"/>
              </a:ext>
            </a:extLst>
          </p:cNvPr>
          <p:cNvSpPr/>
          <p:nvPr/>
        </p:nvSpPr>
        <p:spPr>
          <a:xfrm>
            <a:off x="0" y="-7233"/>
            <a:ext cx="12192000" cy="6865233"/>
          </a:xfrm>
          <a:prstGeom prst="rect">
            <a:avLst/>
          </a:prstGeom>
          <a:solidFill>
            <a:srgbClr val="E6E6E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967CEF-FC52-284F-A7C2-E3080B1BA78A}"/>
              </a:ext>
            </a:extLst>
          </p:cNvPr>
          <p:cNvSpPr/>
          <p:nvPr/>
        </p:nvSpPr>
        <p:spPr>
          <a:xfrm flipV="1">
            <a:off x="2017336" y="2473909"/>
            <a:ext cx="8471152" cy="1747178"/>
          </a:xfrm>
          <a:prstGeom prst="rect">
            <a:avLst/>
          </a:prstGeom>
          <a:solidFill>
            <a:schemeClr val="bg1"/>
          </a:solidFill>
          <a:ln/>
          <a:effectLst>
            <a:outerShdw blurRad="368300" dist="38100" dir="2640000" algn="ctr" rotWithShape="0">
              <a:srgbClr val="000000">
                <a:alpha val="28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AAA25D-F00A-4849-A542-984971FCA112}"/>
              </a:ext>
            </a:extLst>
          </p:cNvPr>
          <p:cNvSpPr txBox="1"/>
          <p:nvPr/>
        </p:nvSpPr>
        <p:spPr>
          <a:xfrm>
            <a:off x="2414632" y="2819601"/>
            <a:ext cx="7362735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600" b="1" i="0" u="none" strike="noStrike" kern="1200" cap="none" spc="0" normalizeH="0" baseline="0" noProof="0" dirty="0">
                <a:ln>
                  <a:noFill/>
                </a:ln>
                <a:solidFill>
                  <a:srgbClr val="868D5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ИЗМЕНЕ У ДЕЛУ ЕВИДЕНТИРАЊА ОБРАЧУНА ПДВ-А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868D5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10B219-0B9D-1944-925B-6BFDE09F9812}"/>
              </a:ext>
            </a:extLst>
          </p:cNvPr>
          <p:cNvSpPr/>
          <p:nvPr/>
        </p:nvSpPr>
        <p:spPr>
          <a:xfrm>
            <a:off x="2573898" y="5063397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23564" y="2473912"/>
            <a:ext cx="320400" cy="1747175"/>
          </a:xfrm>
          <a:prstGeom prst="rect">
            <a:avLst/>
          </a:prstGeom>
          <a:solidFill>
            <a:srgbClr val="9AA069"/>
          </a:solidFill>
          <a:ln>
            <a:solidFill>
              <a:srgbClr val="969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55E1EAC-12B3-804D-8BB0-76B5A6B2F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648" y="1140145"/>
            <a:ext cx="1585069" cy="563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BB143C-C753-704B-BCDE-738A679E0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647" y="365125"/>
            <a:ext cx="1585069" cy="61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6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8118516" cy="1143000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ИЗМЕНЕ ЗАКОНА У ДЕЛУ ЕЛЕКТРОНСКОГ ЕВИДЕНТИРАЊА ОБРАЧУНА ПДВ-А 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30875" cy="4174511"/>
          </a:xfrm>
        </p:spPr>
        <p:txBody>
          <a:bodyPr>
            <a:no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300" dirty="0"/>
              <a:t>Изменама и допунама Закона извршено је: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ru-RU" sz="2300" dirty="0"/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прецизирање предмета евидентирања ради усаглашавања са одредбама које су садржане у већ донетом (јединствен</a:t>
            </a:r>
            <a:r>
              <a:rPr lang="sr-Cyrl-RS" sz="2300" dirty="0"/>
              <a:t>о</a:t>
            </a:r>
            <a:r>
              <a:rPr lang="ru-RU" sz="2300" dirty="0"/>
              <a:t>м) </a:t>
            </a:r>
            <a:r>
              <a:rPr lang="ru-RU" sz="2300" i="1" dirty="0"/>
              <a:t>Правилнику о електронском фактурисању</a:t>
            </a:r>
            <a:r>
              <a:rPr lang="ru-RU" sz="2300" dirty="0"/>
              <a:t>, који је у примени од 1. јула ове године;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прецизирање предмета евидентирања у циљу прописивања специфичности које важе за обвезнике ПДВ-а који плаћају ПДВ по наплаћеном потраживању;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скраћење рока за евидентирање обрачуна ПДВ-а;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прописивање рока у којем обвезник врши накнадно кориговање претходно евидентираних података.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sr-Cyrl-RS" sz="2300" dirty="0">
              <a:highlight>
                <a:srgbClr val="FFFF00"/>
              </a:highlight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300" dirty="0"/>
              <a:t>Ове измене биће у примени почев </a:t>
            </a:r>
            <a:r>
              <a:rPr lang="ru-RU" sz="2300" b="1" dirty="0"/>
              <a:t>од 1. јануара 2024. године</a:t>
            </a:r>
            <a:r>
              <a:rPr lang="ru-RU" sz="2300" dirty="0"/>
              <a:t>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2300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52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000" y="447190"/>
            <a:ext cx="8110951" cy="1235076"/>
          </a:xfrm>
        </p:spPr>
        <p:txBody>
          <a:bodyPr>
            <a:noAutofit/>
          </a:bodyPr>
          <a:lstStyle/>
          <a:p>
            <a:r>
              <a:rPr lang="ru-RU" sz="3600" dirty="0">
                <a:latin typeface="+mn-lt"/>
              </a:rPr>
              <a:t>СКРАЋЕЊЕ РОКА ЗА ЕЛЕКТРОНСКО ЕВИДЕНТИРАЊЕ ОБРАЧУНА ПДВ-А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11825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У складу са измењеним одредбама, евидентирање обрачуна ПДВ-а у СЕФ-у врши за порески период, у складу са </a:t>
            </a:r>
            <a:r>
              <a:rPr lang="ru-RU" sz="2200" i="1" dirty="0"/>
              <a:t>Законом о ПДВ-у</a:t>
            </a:r>
            <a:r>
              <a:rPr lang="ru-RU" sz="2200" dirty="0"/>
              <a:t>, </a:t>
            </a:r>
            <a:r>
              <a:rPr lang="ru-RU" sz="2200" b="1" dirty="0"/>
              <a:t>у року од десет дана по истеку пореског периода</a:t>
            </a:r>
            <a:r>
              <a:rPr lang="ru-RU" sz="2200" dirty="0"/>
              <a:t> (члан 4. став 5. Закона). </a:t>
            </a:r>
            <a:endParaRPr lang="sr-Latn-RS" sz="2200" dirty="0"/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Подсећамо, према сада важећим одредбама, евидентирање обрачуна ПДВ-а у СЕФ-у врши се </a:t>
            </a:r>
            <a:r>
              <a:rPr lang="ru-RU" sz="2200" b="1" dirty="0"/>
              <a:t>за порески период у року за подношење пореске пријаве, у складу са Законом о ПДВ-у</a:t>
            </a:r>
            <a:r>
              <a:rPr lang="ru-RU" sz="2200" dirty="0"/>
              <a:t>.</a:t>
            </a:r>
            <a:endParaRPr lang="sr-Latn-RS" sz="2200" dirty="0"/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Другим речима, обвезник који је порески дужник и који има обавезу да искаже одређене податке у Појединачној или Збирној евиденцији ПДВ-а, дужан је да те податке искаже </a:t>
            </a:r>
            <a:r>
              <a:rPr lang="ru-RU" sz="2200" b="1" dirty="0"/>
              <a:t>најкасније у року од десет дана по истеку пореског периода</a:t>
            </a:r>
            <a:r>
              <a:rPr lang="ru-RU" sz="2200" dirty="0"/>
              <a:t>, а не као што је према тренутно важећим одредбама </a:t>
            </a:r>
            <a:r>
              <a:rPr lang="ru-RU" sz="2200" b="1" dirty="0"/>
              <a:t>у року од петнаест дана по истеку пореског периода</a:t>
            </a:r>
            <a:r>
              <a:rPr lang="ru-RU" sz="2200" dirty="0"/>
              <a:t>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2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61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ПРОПИСИВАЊЕ РОКА ЗА КОРИГОВАЊЕ ОБРАЧУНА ПДВ-А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634300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С обзиром на то да у периоду од десетог до петнаестог дана након истека пореског периода, може доћи до промене које има утицај на евидентирање обрачуна ПДВ-а, прописује се и </a:t>
            </a:r>
            <a:r>
              <a:rPr lang="ru-RU" sz="2200" b="1" dirty="0"/>
              <a:t>рок за кориговање обрачуна ПДВ-а</a:t>
            </a:r>
            <a:r>
              <a:rPr lang="ru-RU" sz="22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Одредба члана 4. став 6. Закона гласи:</a:t>
            </a:r>
            <a:r>
              <a:rPr lang="ru-RU" sz="2200" dirty="0"/>
              <a:t> Ако од истека рока из става 5. овог члана дође до промене која има утицај на електронско евидентирање обрачуна ПДВ-а, лице из става 1. овог члана (мисли се на обвезника који врши евидентирање обрачуна ПДВ-а) </a:t>
            </a:r>
            <a:r>
              <a:rPr lang="ru-RU" sz="2200" b="1" dirty="0"/>
              <a:t>коригује електронско евидентирање обрачуна ПДВ-а у року за подношење пореске пријаве за порески период у којем је дошло до те промене</a:t>
            </a:r>
            <a:r>
              <a:rPr lang="ru-RU" sz="2200" dirty="0"/>
              <a:t>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2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58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ПРИМЕР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703262"/>
            <a:ext cx="8791575" cy="453404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100" dirty="0"/>
              <a:t>Околности: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100" dirty="0"/>
              <a:t>у </a:t>
            </a:r>
            <a:r>
              <a:rPr lang="sr-Cyrl-RS" sz="2100" dirty="0"/>
              <a:t>јануару</a:t>
            </a:r>
            <a:r>
              <a:rPr lang="ru-RU" sz="2100" dirty="0"/>
              <a:t> 2024. страно правно лице које није обвезник ПДВ-а у Србији пружило је консултантску услугу домаћем правном лицу;</a:t>
            </a:r>
          </a:p>
          <a:p>
            <a:pPr marL="0" indent="0">
              <a:spcBef>
                <a:spcPts val="0"/>
              </a:spcBef>
              <a:buNone/>
            </a:pPr>
            <a:endParaRPr lang="ru-RU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r-Cyrl-RS" sz="2100" dirty="0"/>
              <a:t>домаће правно лице </a:t>
            </a:r>
            <a:r>
              <a:rPr lang="sr-Cyrl-RS" sz="2100" b="1" dirty="0"/>
              <a:t>до 10. фебруара 2024. </a:t>
            </a:r>
            <a:r>
              <a:rPr lang="sr-Cyrl-RS" sz="2100" dirty="0"/>
              <a:t>није добило рачун од страног правног лица, па је проценом утврдило основицу за обрачун ПДВ-а у динарској противвредности од </a:t>
            </a:r>
            <a:r>
              <a:rPr lang="sr-Cyrl-RS" sz="2100" b="1" dirty="0"/>
              <a:t>100.000 динара </a:t>
            </a:r>
            <a:r>
              <a:rPr lang="sr-Cyrl-RS" sz="2100" dirty="0"/>
              <a:t>и обрачунало ПДВ у износу од 20.000 динара;</a:t>
            </a:r>
          </a:p>
          <a:p>
            <a:pPr marL="0" indent="0">
              <a:spcBef>
                <a:spcPts val="0"/>
              </a:spcBef>
              <a:buNone/>
            </a:pPr>
            <a:endParaRPr lang="sr-Cyrl-RS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100" dirty="0"/>
              <a:t>обвезник </a:t>
            </a:r>
            <a:r>
              <a:rPr lang="ru-RU" sz="2100" b="1" dirty="0"/>
              <a:t>за порески период јануар </a:t>
            </a:r>
            <a:r>
              <a:rPr lang="ru-RU" sz="2100" dirty="0"/>
              <a:t>врши електронско евидентирање обрачуна ПДВ-а у СЕФ-у </a:t>
            </a:r>
            <a:r>
              <a:rPr lang="ru-RU" sz="2100" b="1" dirty="0"/>
              <a:t>до 10. фебруара</a:t>
            </a:r>
            <a:r>
              <a:rPr lang="ru-RU" sz="2100" dirty="0"/>
              <a:t>;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100" dirty="0"/>
              <a:t>на дан истека рока за евидентирање обрачуна ПДВ-а, обвезник исказује податке у </a:t>
            </a:r>
            <a:r>
              <a:rPr lang="ru-RU" sz="2100" b="1" dirty="0"/>
              <a:t>Појединачној евиденцији ПДВ-а </a:t>
            </a:r>
            <a:r>
              <a:rPr lang="ru-RU" sz="2100" dirty="0"/>
              <a:t>на СЕФ-у на основу процене;</a:t>
            </a:r>
            <a:endParaRPr lang="sr-Latn-RS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r-Cyrl-RS" sz="2100" dirty="0"/>
          </a:p>
          <a:p>
            <a:pPr marL="0" indent="0">
              <a:spcBef>
                <a:spcPts val="0"/>
              </a:spcBef>
              <a:buNone/>
            </a:pPr>
            <a:endParaRPr lang="sr-Cyrl-RS" sz="21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r-Latn-M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540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ПРИМЕР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649900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НАСТАВАК:</a:t>
            </a:r>
          </a:p>
          <a:p>
            <a:pPr marL="0" indent="0">
              <a:spcBef>
                <a:spcPts val="0"/>
              </a:spcBef>
              <a:buNone/>
            </a:pPr>
            <a:endParaRPr lang="ru-RU" sz="21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100" dirty="0"/>
              <a:t>домаће правно лице је </a:t>
            </a:r>
            <a:r>
              <a:rPr lang="ru-RU" sz="2100" b="1" dirty="0"/>
              <a:t>12. фебруара 2024. </a:t>
            </a:r>
            <a:r>
              <a:rPr lang="ru-RU" sz="2100" dirty="0"/>
              <a:t>примило рачун од страног правног лица. На основу података који су исказани на примљеном рачуну основица за обрачун ПДВ-а износи </a:t>
            </a:r>
            <a:r>
              <a:rPr lang="ru-RU" sz="2100" b="1" dirty="0"/>
              <a:t>90.000 динара.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1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С обзиром на то да је обвезник пре истека рока за предају пореске пријаве за порески период </a:t>
            </a:r>
            <a:r>
              <a:rPr lang="ru-RU" sz="2000" b="1" dirty="0"/>
              <a:t>јануар</a:t>
            </a:r>
            <a:r>
              <a:rPr lang="ru-RU" sz="2000" dirty="0"/>
              <a:t>, примио рачун од страног лица </a:t>
            </a:r>
            <a:r>
              <a:rPr lang="ru-RU" sz="2000" b="1" dirty="0"/>
              <a:t>у Обрасцу ПОПДВ за порески период јануар</a:t>
            </a:r>
            <a:r>
              <a:rPr lang="ru-RU" sz="2000" dirty="0"/>
              <a:t> исказује податке: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/>
              <a:t>у пољу 8г.1</a:t>
            </a:r>
            <a:r>
              <a:rPr lang="ru-RU" sz="2000" dirty="0"/>
              <a:t> износ основице од 90.000 динара;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/>
              <a:t>у пољу 3а.2 </a:t>
            </a:r>
            <a:r>
              <a:rPr lang="ru-RU" sz="2000" dirty="0"/>
              <a:t>износ ПДВ-а за 18.000 динара.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1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300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ПРИМЕР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783250" cy="417451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Последица наведеног је да се износ евидентираног обрачуна ПДВ-а у СЕФ-у за порески период </a:t>
            </a:r>
            <a:r>
              <a:rPr lang="ru-RU" sz="2200" b="1" dirty="0"/>
              <a:t>јануар</a:t>
            </a:r>
            <a:r>
              <a:rPr lang="ru-RU" sz="2200" dirty="0"/>
              <a:t> разликује од износа обрачунатог ПДВ-а у Обрасцу ПОПДВ, односно ПППДВ.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Због наведеног, обвезник је дужан да </a:t>
            </a:r>
            <a:r>
              <a:rPr lang="ru-RU" sz="2200" b="1" dirty="0"/>
              <a:t>најкасније</a:t>
            </a:r>
            <a:r>
              <a:rPr lang="ru-RU" sz="2200" dirty="0"/>
              <a:t> </a:t>
            </a:r>
            <a:r>
              <a:rPr lang="ru-RU" sz="2200" b="1" dirty="0"/>
              <a:t>до 15. марта 2024</a:t>
            </a:r>
            <a:r>
              <a:rPr lang="ru-RU" sz="2200" dirty="0"/>
              <a:t>, коригује евиденцију ПДВ-а на СЕФ-у.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Након ове корекције, подаци о евидентираном обрачуну ПДВ у СЕФ-у ће одговарати подацима о обрачунатом ПДВ-у у пореској пријави за ПДВ за порески период јануар.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250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ПОЧЕТАК ПРИМЕНЕ НОВОГ РОКА ЗА ЕВИДЕНТИРАЊЕ ОБРАЧУНА ПДВ-А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68975" cy="4174511"/>
          </a:xfrm>
        </p:spPr>
        <p:txBody>
          <a:bodyPr>
            <a:no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200" dirty="0"/>
              <a:t>Иако није прецизно прописано, обвезници ове измене примењују почев </a:t>
            </a:r>
            <a:r>
              <a:rPr lang="ru-RU" sz="2200" b="1" dirty="0"/>
              <a:t>од пореског периода који почиње од 1. јануара 2024</a:t>
            </a:r>
            <a:r>
              <a:rPr lang="ru-RU" sz="2200" dirty="0"/>
              <a:t>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2200" dirty="0"/>
              <a:t>То значи да ће обвезници вршити електронско евидентирање обрачуна ПДВ-а у СЕФ-у најкасније до: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ru-RU" sz="2200" dirty="0"/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15. јануара 2024.</a:t>
            </a:r>
            <a:r>
              <a:rPr lang="ru-RU" sz="2200" dirty="0"/>
              <a:t> за обрачунати ПДВ за порески период децембар 2023. (месечни обвезници), односно последњи квартал из 2023. године (тромесечни обвезници);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10. фебруара 2024. </a:t>
            </a:r>
            <a:r>
              <a:rPr lang="ru-RU" sz="2200" dirty="0"/>
              <a:t>(месечни обвезници) за обрачунати ПДВ за порески период јануар 2024; 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b="1" dirty="0"/>
              <a:t>10. априла 2024. </a:t>
            </a:r>
            <a:r>
              <a:rPr lang="ru-RU" sz="2200" dirty="0"/>
              <a:t>(тромесечни обвезници) за обрачунати ПДВ за</a:t>
            </a:r>
            <a:r>
              <a:rPr lang="sr-Latn-RS" sz="2200" dirty="0"/>
              <a:t> I</a:t>
            </a:r>
            <a:r>
              <a:rPr lang="ru-RU" sz="2200" dirty="0"/>
              <a:t> квартал 2024.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78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+mn-lt"/>
              </a:rPr>
              <a:t>НЕПРИМЕЊИВОСТ НОВОГ ПРОПИСАНОГ РОКА У СЛУЧАЈУ ГРЕШКЕ ОБВЕЗНИКА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735625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Посебан рок за кориговање евидентирања обрачуна ПДВ-а примењује се искључиво за случај када је након истека прописаног рока за евидентирање обрачуна ПДВ-а од десет дана </a:t>
            </a:r>
            <a:r>
              <a:rPr lang="ru-RU" sz="2000" b="1" dirty="0"/>
              <a:t>дошло до промене која има утицај на евидентирање обрачуна ПДВ-а.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Посебан рок за кориговање евидентирања обрачуна ПДВ-а се </a:t>
            </a:r>
            <a:r>
              <a:rPr lang="ru-RU" sz="2000" b="1" dirty="0"/>
              <a:t>не примењује </a:t>
            </a:r>
            <a:r>
              <a:rPr lang="ru-RU" sz="2000" dirty="0"/>
              <a:t>за случај када обвезник: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пропусти да изврши електронско евидентирање обрачуна ПДВ-а у СЕФ-у у прописаном року од десет дана од истека пореског периода, или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dirty="0"/>
              <a:t>приликом евидентирања направи грешку.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Према важећим правилима, </a:t>
            </a:r>
            <a:r>
              <a:rPr lang="ru-RU" sz="2000" dirty="0"/>
              <a:t>за ове случајеве није прописан рок у којем обвезници исправљају грешку. Новопрописана одредба у Закону се не односи на ове случајеве.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756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41736D-DEBB-D741-881D-5A58C0EC1CE2}"/>
              </a:ext>
            </a:extLst>
          </p:cNvPr>
          <p:cNvSpPr/>
          <p:nvPr/>
        </p:nvSpPr>
        <p:spPr>
          <a:xfrm>
            <a:off x="0" y="-7233"/>
            <a:ext cx="12192000" cy="6865233"/>
          </a:xfrm>
          <a:prstGeom prst="rect">
            <a:avLst/>
          </a:prstGeom>
          <a:solidFill>
            <a:srgbClr val="E6E6E7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967CEF-FC52-284F-A7C2-E3080B1BA78A}"/>
              </a:ext>
            </a:extLst>
          </p:cNvPr>
          <p:cNvSpPr/>
          <p:nvPr/>
        </p:nvSpPr>
        <p:spPr>
          <a:xfrm flipV="1">
            <a:off x="2017336" y="2473909"/>
            <a:ext cx="8471152" cy="1747178"/>
          </a:xfrm>
          <a:prstGeom prst="rect">
            <a:avLst/>
          </a:prstGeom>
          <a:solidFill>
            <a:schemeClr val="bg1"/>
          </a:solidFill>
          <a:ln/>
          <a:effectLst>
            <a:outerShdw blurRad="368300" dist="38100" dir="2640000" algn="ctr" rotWithShape="0">
              <a:srgbClr val="000000">
                <a:alpha val="28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AAA25D-F00A-4849-A542-984971FCA112}"/>
              </a:ext>
            </a:extLst>
          </p:cNvPr>
          <p:cNvSpPr txBox="1"/>
          <p:nvPr/>
        </p:nvSpPr>
        <p:spPr>
          <a:xfrm>
            <a:off x="2414632" y="2630987"/>
            <a:ext cx="7362735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600" b="1" i="0" u="none" strike="noStrike" kern="1200" cap="none" spc="0" normalizeH="0" baseline="0" noProof="0" dirty="0">
                <a:ln>
                  <a:noFill/>
                </a:ln>
                <a:solidFill>
                  <a:srgbClr val="868D5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ЕЛЕКТРОНСКО ЕВИДЕНТИРАЊЕ ПРЕТХОДНОГ ПОРЕЗА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868D5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10B219-0B9D-1944-925B-6BFDE09F9812}"/>
              </a:ext>
            </a:extLst>
          </p:cNvPr>
          <p:cNvSpPr/>
          <p:nvPr/>
        </p:nvSpPr>
        <p:spPr>
          <a:xfrm>
            <a:off x="2573898" y="5063397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23564" y="2473912"/>
            <a:ext cx="320400" cy="1747175"/>
          </a:xfrm>
          <a:prstGeom prst="rect">
            <a:avLst/>
          </a:prstGeom>
          <a:solidFill>
            <a:srgbClr val="9AA069"/>
          </a:solidFill>
          <a:ln>
            <a:solidFill>
              <a:srgbClr val="969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55E1EAC-12B3-804D-8BB0-76B5A6B2F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648" y="1140145"/>
            <a:ext cx="1585069" cy="563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BB143C-C753-704B-BCDE-738A679E0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647" y="365125"/>
            <a:ext cx="1585069" cy="61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3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sr-Cyrl-BA" sz="3600" dirty="0">
                <a:latin typeface="+mn-lt"/>
              </a:rPr>
              <a:t>ЕЛЕКТРОНСКО ЕВИДЕНТИРАЊЕ ПРЕТХОДНОГ ПОРЕЗА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830875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300" dirty="0"/>
              <a:t>Обвезници ће ову обавезу имати почев од </a:t>
            </a:r>
            <a:r>
              <a:rPr lang="ru-RU" sz="2300" b="1" dirty="0"/>
              <a:t>пореског периода који почиње након 31. августа 2024. године:</a:t>
            </a:r>
          </a:p>
          <a:p>
            <a:pPr marL="0" indent="0">
              <a:spcBef>
                <a:spcPts val="0"/>
              </a:spcBef>
              <a:buNone/>
            </a:pPr>
            <a:endParaRPr lang="ru-RU" sz="2300" b="1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месечни обвезници ће претходни порез евидентирати у СЕФ-у за порески период  септембар – </a:t>
            </a:r>
            <a:r>
              <a:rPr lang="ru-RU" sz="2300" b="1" dirty="0"/>
              <a:t>до 10. октобра 2024. године</a:t>
            </a:r>
            <a:r>
              <a:rPr lang="ru-RU" sz="2300" dirty="0"/>
              <a:t>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300" dirty="0"/>
              <a:t>тромесечни за порески период октобар – децембар, односно последњи квартал 2024. године – </a:t>
            </a:r>
            <a:r>
              <a:rPr lang="ru-RU" sz="2300" b="1" dirty="0"/>
              <a:t>до 10. јануара 2025. године</a:t>
            </a:r>
            <a:r>
              <a:rPr lang="ru-RU" sz="2300" dirty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3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300" dirty="0"/>
              <a:t>Додатну обавезу електронског евидентирања претходног пореза има </a:t>
            </a:r>
            <a:r>
              <a:rPr lang="ru-RU" sz="2300" b="1" dirty="0"/>
              <a:t>искључиво обвезник ПДВ-а</a:t>
            </a:r>
            <a:r>
              <a:rPr lang="ru-RU" sz="2300" dirty="0"/>
              <a:t>.</a:t>
            </a:r>
            <a:endParaRPr lang="en-US" sz="2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062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sr-Cyrl-BA" sz="3600" dirty="0">
                <a:latin typeface="+mn-lt"/>
              </a:rPr>
              <a:t>ЕЛЕКТРОНСКО ЕВИДЕНТИРАЊЕ ПРЕТХОДНОГ ПОРЕЗА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9012544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Обвезник ПДВ-а врши електронско евидентирање пореза на додату вредност:</a:t>
            </a:r>
          </a:p>
          <a:p>
            <a:pPr marL="0" indent="0">
              <a:spcBef>
                <a:spcPts val="0"/>
              </a:spcBef>
              <a:buNone/>
            </a:pPr>
            <a:endParaRPr lang="ru-RU" sz="2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/>
              <a:t>обрачунатог у претходној фази промета, односно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/>
              <a:t>плаћеног при увозу добара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/>
              <a:t>независно од тога да ли може у складу са </a:t>
            </a:r>
            <a:r>
              <a:rPr lang="ru-RU" sz="2200" b="1" i="1" dirty="0"/>
              <a:t>Законом о ПДВ-у </a:t>
            </a:r>
            <a:r>
              <a:rPr lang="ru-RU" sz="2200" b="1" dirty="0"/>
              <a:t>да оствари право на одбитак претходног пореза </a:t>
            </a:r>
            <a:r>
              <a:rPr lang="ru-RU" sz="2200" dirty="0"/>
              <a:t>који се евидентира.</a:t>
            </a:r>
          </a:p>
          <a:p>
            <a:pPr marL="0" indent="0">
              <a:spcBef>
                <a:spcPts val="0"/>
              </a:spcBef>
              <a:buNone/>
            </a:pPr>
            <a:endParaRPr lang="sr-Cyrl-RS" sz="22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/>
              <a:t>Изузеци када не постоји обавеза евидентирања претходног пореза нису прописани у Закону (за разлику од изузетака који су прописани за евидентирање обрачуна ПДВ).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454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457201"/>
            <a:ext cx="7974500" cy="1143000"/>
          </a:xfrm>
        </p:spPr>
        <p:txBody>
          <a:bodyPr>
            <a:noAutofit/>
          </a:bodyPr>
          <a:lstStyle/>
          <a:p>
            <a:pPr algn="l"/>
            <a:r>
              <a:rPr lang="sr-Cyrl-RS" sz="3200" dirty="0"/>
              <a:t>ЕЛЕКТРОНСКО ЕВИДЕНТИРАЊЕ ОБРАЧУНАТОГ ПДВ-А И ПРЕТХОДНОГ ПОРЕЗА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724512" cy="4246519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/>
              <a:t>У образложењу предлагача </a:t>
            </a:r>
            <a:r>
              <a:rPr lang="sr-Cyrl-RS" i="1" dirty="0"/>
              <a:t>Закона о </a:t>
            </a:r>
            <a:r>
              <a:rPr lang="ru-RU" i="1" dirty="0"/>
              <a:t>изменама и допунама Закона о електронском фактурисању</a:t>
            </a:r>
            <a:r>
              <a:rPr lang="ru-RU" dirty="0"/>
              <a:t> наведено је: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sr-Latn-RS" dirty="0"/>
              <a:t>„</a:t>
            </a:r>
            <a:r>
              <a:rPr lang="ru-RU" dirty="0"/>
              <a:t>Имајући у виду да ће СЕФ </a:t>
            </a:r>
            <a:r>
              <a:rPr lang="ru-RU" b="1" dirty="0"/>
              <a:t>преузимати одређене податке из система Управе царина и Система за управљање фискализацијом</a:t>
            </a:r>
            <a:r>
              <a:rPr lang="ru-RU" dirty="0"/>
              <a:t>, постоји могућност за </a:t>
            </a:r>
            <a:r>
              <a:rPr lang="ru-RU" i="1" dirty="0"/>
              <a:t>минималним додатним радним ангажовањем лица за потребе уноса података који неће бити преузети из наведених система</a:t>
            </a:r>
            <a:r>
              <a:rPr lang="ru-RU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С друге стране, како предложена решења треба да доведу до омогућавања креирања прелиминарне пореске пријаве пореза на додату вредност у наредном периоду, очекивано је да ће обвезницима пореза на додату вредност </a:t>
            </a:r>
            <a:r>
              <a:rPr lang="ru-RU" b="1" dirty="0"/>
              <a:t>бити олакшано исказивање података у пореској пријави пореза на додату вредност</a:t>
            </a:r>
            <a:r>
              <a:rPr lang="ru-RU" dirty="0"/>
              <a:t>.</a:t>
            </a:r>
            <a:r>
              <a:rPr lang="sr-Latn-RS" dirty="0"/>
              <a:t>“</a:t>
            </a:r>
            <a:endParaRPr lang="en-US" dirty="0"/>
          </a:p>
          <a:p>
            <a:pPr marL="0" lvl="0" indent="0">
              <a:buNone/>
            </a:pPr>
            <a:endParaRPr lang="sr-Latn-R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D4355-40F3-4FB9-93D1-4E551CD8D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160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06C7-273C-43F6-A56A-AED57C4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924" y="365125"/>
            <a:ext cx="8110951" cy="1235076"/>
          </a:xfrm>
        </p:spPr>
        <p:txBody>
          <a:bodyPr>
            <a:noAutofit/>
          </a:bodyPr>
          <a:lstStyle/>
          <a:p>
            <a:pPr algn="l"/>
            <a:r>
              <a:rPr lang="sr-Cyrl-RS" sz="3600" dirty="0">
                <a:latin typeface="+mn-lt"/>
              </a:rPr>
              <a:t>РОК ЗА ЕВИДЕНТИРАЊЕ ПРЕТХОДНОГ ПОРЕЗА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ABAAC-A555-451A-BAE5-15374B1A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000" y="2062800"/>
            <a:ext cx="8554650" cy="41745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/>
              <a:t>Електронско евидентирање претходног пореза врши се за порески период, у складу са </a:t>
            </a:r>
            <a:r>
              <a:rPr lang="ru-RU" i="1" dirty="0"/>
              <a:t>Законом о ПДВ-у</a:t>
            </a:r>
            <a:r>
              <a:rPr lang="ru-RU" dirty="0"/>
              <a:t>, у року </a:t>
            </a:r>
            <a:r>
              <a:rPr lang="ru-RU" b="1" dirty="0"/>
              <a:t>од десет дана по истеку пореског периода</a:t>
            </a:r>
            <a:r>
              <a:rPr lang="ru-RU" dirty="0"/>
              <a:t>. </a:t>
            </a:r>
            <a:endParaRPr lang="sr-Latn-RS" dirty="0"/>
          </a:p>
          <a:p>
            <a:pPr marL="0" indent="0">
              <a:spcBef>
                <a:spcPts val="0"/>
              </a:spcBef>
              <a:buNone/>
            </a:pPr>
            <a:endParaRPr lang="sr-Latn-RS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Ако од истека овога рока дође до промене која има утицај на електронско евидентирање претходног пореза, </a:t>
            </a:r>
            <a:r>
              <a:rPr lang="ru-RU" b="1" dirty="0"/>
              <a:t>обвезник ПДВ-а коригује електронско евидентирање претходног пореза</a:t>
            </a:r>
            <a:r>
              <a:rPr lang="ru-RU" dirty="0"/>
              <a:t> у року за подношење пореске пријаве за порески период у којем је дошло до те промене.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7FED82-F507-3946-905D-E69553EF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73" y="365125"/>
            <a:ext cx="1358412" cy="13381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1600" y="4581128"/>
            <a:ext cx="320400" cy="2275200"/>
          </a:xfrm>
          <a:prstGeom prst="rect">
            <a:avLst/>
          </a:prstGeom>
          <a:solidFill>
            <a:srgbClr val="9AA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0929" y="2305928"/>
            <a:ext cx="320400" cy="2275200"/>
          </a:xfrm>
          <a:prstGeom prst="rect">
            <a:avLst/>
          </a:prstGeom>
          <a:solidFill>
            <a:srgbClr val="44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0929" y="3175"/>
            <a:ext cx="320400" cy="2302750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3335B0-E4E3-7945-8F20-1246DBFB4AF4}"/>
              </a:ext>
            </a:extLst>
          </p:cNvPr>
          <p:cNvSpPr/>
          <p:nvPr/>
        </p:nvSpPr>
        <p:spPr>
          <a:xfrm>
            <a:off x="1981200" y="6525344"/>
            <a:ext cx="2340864" cy="45719"/>
          </a:xfrm>
          <a:prstGeom prst="rect">
            <a:avLst/>
          </a:prstGeom>
          <a:solidFill>
            <a:srgbClr val="868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68D59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7252F-B296-49EE-86B2-899D602A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3393F-C08F-4ABF-B218-FBE61E48E66D}" type="slidenum">
              <a:rPr kumimoji="0" lang="sr-Latn-M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sr-Latn-M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41158"/>
      </p:ext>
    </p:extLst>
  </p:cSld>
  <p:clrMapOvr>
    <a:masterClrMapping/>
  </p:clrMapOvr>
</p:sld>
</file>

<file path=ppt/theme/theme1.xml><?xml version="1.0" encoding="utf-8"?>
<a:theme xmlns:a="http://schemas.openxmlformats.org/drawingml/2006/main" name="1_PREZENTACIJA ZA IGO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PREZENTACIJA ZA IGO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1575</Words>
  <Application>Microsoft Office PowerPoint</Application>
  <PresentationFormat>Widescreen</PresentationFormat>
  <Paragraphs>138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1_PREZENTACIJA ZA IGORA</vt:lpstr>
      <vt:lpstr>3_PREZENTACIJA ZA IGORA</vt:lpstr>
      <vt:lpstr>1_Office Theme</vt:lpstr>
      <vt:lpstr>2_Office Theme</vt:lpstr>
      <vt:lpstr>PowerPoint Presentation</vt:lpstr>
      <vt:lpstr>ИЗМЕНЕ ЗАКОНА У ДЕЛУ ЕЛЕКТРОНСКОГ ЕВИДЕНТИРАЊА ПДВ-А</vt:lpstr>
      <vt:lpstr>ИЗМЕНЕ ЗАКОНА У ДЕЛУ ЕЛЕКТРОНСКОГ ЕВИДЕНТИРАЊА ПДВ-А</vt:lpstr>
      <vt:lpstr>ПРЕЛИМИНАРНА ПОРЕСКА ПРИЈАВА ЗА ПОРЕЗ НА ДОДАТУ ВРЕДНОСТ</vt:lpstr>
      <vt:lpstr>РОКОВИ ЗА ДОНОШЕЊЕ ПОДЗАКОНСКИХ АКАТА</vt:lpstr>
      <vt:lpstr>PowerPoint Presentation</vt:lpstr>
      <vt:lpstr>ИЗМЕНЕ ЗАКОНА У ДЕЛУ ЕЛЕКТРОНСКОГ ЕВИДЕНТИРАЊА ОБРАЧУНА ПДВ-А </vt:lpstr>
      <vt:lpstr>СКРАЋЕЊЕ РОКА ЗА ЕЛЕКТРОНСКО ЕВИДЕНТИРАЊЕ ОБРАЧУНА ПДВ-А</vt:lpstr>
      <vt:lpstr>ПРОПИСИВАЊЕ РОКА ЗА КОРИГОВАЊЕ ОБРАЧУНА ПДВ-А</vt:lpstr>
      <vt:lpstr>ПРИМЕР</vt:lpstr>
      <vt:lpstr>ПРИМЕР</vt:lpstr>
      <vt:lpstr>ПРИМЕР</vt:lpstr>
      <vt:lpstr>ПОЧЕТАК ПРИМЕНЕ НОВОГ РОКА ЗА ЕВИДЕНТИРАЊЕ ОБРАЧУНА ПДВ-А</vt:lpstr>
      <vt:lpstr>НЕПРИМЕЊИВОСТ НОВОГ ПРОПИСАНОГ РОКА У СЛУЧАЈУ ГРЕШКЕ ОБВЕЗНИКА</vt:lpstr>
      <vt:lpstr>PowerPoint Presentation</vt:lpstr>
      <vt:lpstr>ЕЛЕКТРОНСКО ЕВИДЕНТИРАЊЕ ПРЕТХОДНОГ ПОРЕЗА</vt:lpstr>
      <vt:lpstr>ЕЛЕКТРОНСКО ЕВИДЕНТИРАЊЕ ПРЕТХОДНОГ ПОРЕЗА</vt:lpstr>
      <vt:lpstr>ЕЛЕКТРОНСКО ЕВИДЕНТИРАЊЕ ОБРАЧУНАТОГ ПДВ-А И ПРЕТХОДНОГ ПОРЕЗА</vt:lpstr>
      <vt:lpstr>РОК ЗА ЕВИДЕНТИРАЊЕ ПРЕТХОДНОГ ПОРЕЗА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Burić Burić</dc:creator>
  <cp:lastModifiedBy>Marija Burić Burić</cp:lastModifiedBy>
  <cp:revision>5</cp:revision>
  <cp:lastPrinted>2023-12-07T14:20:58Z</cp:lastPrinted>
  <dcterms:created xsi:type="dcterms:W3CDTF">2023-12-07T07:52:25Z</dcterms:created>
  <dcterms:modified xsi:type="dcterms:W3CDTF">2023-12-08T10:11:03Z</dcterms:modified>
</cp:coreProperties>
</file>